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"/>
  </p:notesMasterIdLst>
  <p:sldIdLst>
    <p:sldId id="263" r:id="rId2"/>
    <p:sldId id="256" r:id="rId3"/>
    <p:sldId id="267" r:id="rId4"/>
    <p:sldId id="266" r:id="rId5"/>
    <p:sldId id="259" r:id="rId6"/>
    <p:sldId id="268" r:id="rId7"/>
    <p:sldId id="264" r:id="rId8"/>
    <p:sldId id="270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07"/>
    <p:restoredTop sz="79112" autoAdjust="0"/>
  </p:normalViewPr>
  <p:slideViewPr>
    <p:cSldViewPr snapToGrid="0">
      <p:cViewPr varScale="1">
        <p:scale>
          <a:sx n="46" d="100"/>
          <a:sy n="46" d="100"/>
        </p:scale>
        <p:origin x="1248" y="42"/>
      </p:cViewPr>
      <p:guideLst>
        <p:guide orient="horz" pos="2159"/>
        <p:guide pos="3839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B71E454-D9D1-4217-B53B-5179AB6156E1}" type="datetime1">
              <a:rPr lang="ko-KR" altLang="en-US"/>
              <a:pPr lvl="0">
                <a:defRPr/>
              </a:pPr>
              <a:t>2019-05-17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AF66F6A5-30FF-45F1-856D-D903D4894090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&lt;</a:t>
            </a:r>
            <a:r>
              <a:rPr lang="ko-KR" altLang="en-US" dirty="0" err="1"/>
              <a:t>시간탐험대</a:t>
            </a:r>
            <a:r>
              <a:rPr lang="en-US" altLang="ko-KR" dirty="0"/>
              <a:t>&gt; 1989</a:t>
            </a:r>
            <a:r>
              <a:rPr lang="ko-KR" altLang="en-US" dirty="0" err="1"/>
              <a:t>년작</a:t>
            </a:r>
            <a:r>
              <a:rPr lang="ko-KR" altLang="en-US" dirty="0"/>
              <a:t> 일본 애니메이션에서 </a:t>
            </a:r>
            <a:r>
              <a:rPr lang="ko-KR" altLang="en-US" dirty="0" err="1"/>
              <a:t>돈데크만이라는</a:t>
            </a:r>
            <a:r>
              <a:rPr lang="ko-KR" altLang="en-US" dirty="0"/>
              <a:t> 주전자가 주둥이에서 발사하는 광선을</a:t>
            </a:r>
            <a:endParaRPr lang="en-US" altLang="ko-KR" dirty="0"/>
          </a:p>
          <a:p>
            <a:pPr lvl="0">
              <a:defRPr/>
            </a:pPr>
            <a:r>
              <a:rPr lang="ko-KR" altLang="en-US" dirty="0"/>
              <a:t>통해 차원을 관통하는 구멍을 만들어낸다</a:t>
            </a:r>
            <a:r>
              <a:rPr lang="en-US" altLang="ko-KR" dirty="0"/>
              <a:t>. </a:t>
            </a:r>
            <a:r>
              <a:rPr lang="ko-KR" altLang="en-US" dirty="0" err="1"/>
              <a:t>돈데크만의</a:t>
            </a:r>
            <a:r>
              <a:rPr lang="ko-KR" altLang="en-US" dirty="0"/>
              <a:t> 사용자는 </a:t>
            </a:r>
            <a:r>
              <a:rPr lang="ko-KR" altLang="en-US" dirty="0" err="1"/>
              <a:t>돈데크만을</a:t>
            </a:r>
            <a:r>
              <a:rPr lang="ko-KR" altLang="en-US" dirty="0"/>
              <a:t> 잡고 포탈을 </a:t>
            </a:r>
            <a:r>
              <a:rPr lang="ko-KR" altLang="en-US" dirty="0" err="1"/>
              <a:t>열고싶은</a:t>
            </a:r>
            <a:r>
              <a:rPr lang="ko-KR" altLang="en-US" dirty="0"/>
              <a:t> 방향으로</a:t>
            </a:r>
            <a:r>
              <a:rPr lang="en-US" altLang="ko-KR" dirty="0"/>
              <a:t> </a:t>
            </a:r>
            <a:r>
              <a:rPr lang="ko-KR" altLang="en-US" dirty="0" err="1"/>
              <a:t>돈데크만을</a:t>
            </a:r>
            <a:r>
              <a:rPr lang="ko-KR" altLang="en-US" dirty="0"/>
              <a:t> </a:t>
            </a:r>
            <a:r>
              <a:rPr lang="ko-KR" altLang="en-US" dirty="0" err="1"/>
              <a:t>향하게하고</a:t>
            </a:r>
            <a:r>
              <a:rPr lang="ko-KR" altLang="en-US" dirty="0"/>
              <a:t> </a:t>
            </a:r>
            <a:r>
              <a:rPr lang="ko-KR" altLang="en-US" dirty="0" err="1"/>
              <a:t>돈데크만에게</a:t>
            </a:r>
            <a:r>
              <a:rPr lang="ko-KR" altLang="en-US" dirty="0"/>
              <a:t> </a:t>
            </a:r>
            <a:r>
              <a:rPr lang="ko-KR" altLang="en-US" dirty="0" err="1"/>
              <a:t>말을건다</a:t>
            </a:r>
            <a:r>
              <a:rPr lang="en-US" altLang="ko-KR" dirty="0"/>
              <a:t>. </a:t>
            </a:r>
            <a:r>
              <a:rPr lang="ko-KR" altLang="en-US" dirty="0"/>
              <a:t>이 애니메이션 장면에 영감을 받아 현실의 램프에서는</a:t>
            </a:r>
            <a:endParaRPr lang="en-US" altLang="ko-KR" dirty="0"/>
          </a:p>
          <a:p>
            <a:pPr lvl="0">
              <a:defRPr/>
            </a:pPr>
            <a:r>
              <a:rPr lang="ko-KR" altLang="en-US" dirty="0"/>
              <a:t>포탈을 만들어낼 수 없으니 </a:t>
            </a:r>
            <a:r>
              <a:rPr lang="en-US" altLang="ko-KR" dirty="0"/>
              <a:t>d</a:t>
            </a:r>
            <a:r>
              <a:rPr lang="ko-KR" altLang="en-US" dirty="0"/>
              <a:t>데이 알람을 램프 주둥이에서 레이저 홀로그램을 만들어내는 활용법을</a:t>
            </a:r>
            <a:endParaRPr lang="en-US" altLang="ko-KR" dirty="0"/>
          </a:p>
          <a:p>
            <a:pPr lvl="0">
              <a:defRPr/>
            </a:pPr>
            <a:r>
              <a:rPr lang="ko-KR" altLang="en-US" dirty="0"/>
              <a:t>생각했다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F66F6A5-30FF-45F1-856D-D903D4894090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전기포트를 램프가 원격제어 할 수 있는 기술을 바탕으로 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우리가 평소 텀블러 안의 물을 </a:t>
            </a:r>
            <a:r>
              <a:rPr lang="ko-KR" altLang="en-US" dirty="0" err="1"/>
              <a:t>확인할때</a:t>
            </a:r>
            <a:r>
              <a:rPr lang="ko-KR" altLang="en-US" dirty="0"/>
              <a:t> </a:t>
            </a:r>
            <a:r>
              <a:rPr lang="ko-KR" altLang="en-US" dirty="0" err="1"/>
              <a:t>흔들어보기</a:t>
            </a:r>
            <a:r>
              <a:rPr lang="ko-KR" altLang="en-US" dirty="0"/>
              <a:t> 때문에 흔드는 모션으로 </a:t>
            </a:r>
            <a:r>
              <a:rPr lang="en-US" altLang="ko-KR" dirty="0" err="1"/>
              <a:t>imu</a:t>
            </a:r>
            <a:r>
              <a:rPr lang="ko-KR" altLang="en-US" dirty="0"/>
              <a:t>센서가 흔들림을</a:t>
            </a:r>
            <a:endParaRPr lang="en-US" altLang="ko-KR" dirty="0"/>
          </a:p>
          <a:p>
            <a:pPr lvl="0">
              <a:defRPr/>
            </a:pPr>
            <a:r>
              <a:rPr lang="ko-KR" altLang="en-US" dirty="0"/>
              <a:t>감지하여</a:t>
            </a:r>
            <a:r>
              <a:rPr lang="en-US" altLang="ko-KR" dirty="0"/>
              <a:t>,</a:t>
            </a:r>
            <a:r>
              <a:rPr lang="ko-KR" altLang="en-US" dirty="0"/>
              <a:t> 전기포트의</a:t>
            </a:r>
            <a:r>
              <a:rPr lang="en-US" altLang="ko-KR" dirty="0"/>
              <a:t> </a:t>
            </a:r>
            <a:r>
              <a:rPr lang="ko-KR" altLang="en-US" dirty="0"/>
              <a:t>물의 양을 램프를 통해 확인할 수 있고 램프를 기울여 물을 따르는 모션을 통해 차를 </a:t>
            </a:r>
            <a:r>
              <a:rPr lang="ko-KR" altLang="en-US" dirty="0" err="1"/>
              <a:t>마시고싶으니</a:t>
            </a:r>
            <a:r>
              <a:rPr lang="en-US" altLang="ko-KR" dirty="0"/>
              <a:t> </a:t>
            </a:r>
            <a:r>
              <a:rPr lang="ko-KR" altLang="en-US" dirty="0"/>
              <a:t>전기포트의 물을 끓이겠다는 신호로 인식하여 원격으로 물을 끓이는 작업을 수행한다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F66F6A5-30FF-45F1-856D-D903D4894090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200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F66F6A5-30FF-45F1-856D-D903D4894090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6925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F66F6A5-30FF-45F1-856D-D903D4894090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F66F6A5-30FF-45F1-856D-D903D4894090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3997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F66F6A5-30FF-45F1-856D-D903D4894090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F66F6A5-30FF-45F1-856D-D903D4894090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8758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Calibri" panose="020F050202020403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E0FE8D35-0363-46C4-B2A6-DAB294479BBC}" type="datetimeFigureOut">
              <a:rPr lang="ko-KR" altLang="en-US" smtClean="0"/>
              <a:pPr/>
              <a:t>2019-05-17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0FA77151-334A-4748-886A-6E89ECBA342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63C7F2-A794-4C41-ABFC-F24AB362A8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553" y="5696607"/>
            <a:ext cx="1635037" cy="94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0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575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037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E0FE8D35-0363-46C4-B2A6-DAB294479BBC}" type="datetimeFigureOut">
              <a:rPr lang="ko-KR" altLang="en-US" smtClean="0"/>
              <a:pPr/>
              <a:t>2019-05-17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0FA77151-334A-4748-886A-6E89ECBA342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468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581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024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459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440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019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289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139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E0FE8D35-0363-46C4-B2A6-DAB294479BBC}" type="datetimeFigureOut">
              <a:rPr lang="ko-KR" altLang="en-US" smtClean="0"/>
              <a:pPr/>
              <a:t>2019-05-17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0FA77151-334A-4748-886A-6E89ECBA342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807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7EB91D-FA5F-4DD5-BE97-DE0FDC124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648802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램프와 센서 활용</a:t>
            </a:r>
          </a:p>
        </p:txBody>
      </p:sp>
    </p:spTree>
    <p:extLst>
      <p:ext uri="{BB962C8B-B14F-4D97-AF65-F5344CB8AC3E}">
        <p14:creationId xmlns:p14="http://schemas.microsoft.com/office/powerpoint/2010/main" val="1099499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99C306-E1AF-4A9C-A31B-90523AC0E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59" y="2086333"/>
            <a:ext cx="3110092" cy="41467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58774" y="2530368"/>
            <a:ext cx="2456233" cy="3041858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>
              <a:spcBef>
                <a:spcPts val="700"/>
              </a:spcBef>
              <a:buFont typeface="+mj-lt"/>
              <a:buAutoNum type="arabicPeriod"/>
              <a:defRPr/>
            </a:pPr>
            <a:r>
              <a:rPr lang="ko-KR" altLang="en-US" dirty="0"/>
              <a:t>터치센</a:t>
            </a:r>
            <a:r>
              <a:rPr lang="ko-KR" altLang="en-US" dirty="0">
                <a:solidFill>
                  <a:schemeClr val="tx1"/>
                </a:solidFill>
              </a:rPr>
              <a:t>서</a:t>
            </a:r>
          </a:p>
          <a:p>
            <a:pPr marL="342900" indent="-342900">
              <a:spcBef>
                <a:spcPts val="700"/>
              </a:spcBef>
              <a:buFont typeface="+mj-lt"/>
              <a:buNone/>
              <a:defRPr/>
            </a:pP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  <a:r>
              <a:rPr lang="ko-KR" altLang="en-US" dirty="0">
                <a:solidFill>
                  <a:schemeClr val="tx1"/>
                </a:solidFill>
              </a:rPr>
              <a:t>  손잡이에</a:t>
            </a:r>
            <a:r>
              <a:rPr lang="ko-KR" altLang="en-US" dirty="0"/>
              <a:t> 부착된 터치센서로 사용자 인식</a:t>
            </a:r>
          </a:p>
          <a:p>
            <a:pPr marL="342900" indent="-342900">
              <a:buFont typeface="+mj-lt"/>
              <a:buNone/>
              <a:defRPr/>
            </a:pPr>
            <a:endParaRPr lang="ko-KR" altLang="en-US" dirty="0"/>
          </a:p>
          <a:p>
            <a:pPr marL="342900" indent="-342900">
              <a:buFont typeface="+mj-lt"/>
              <a:buNone/>
              <a:defRPr/>
            </a:pPr>
            <a:endParaRPr lang="ko-KR" altLang="en-US" dirty="0"/>
          </a:p>
          <a:p>
            <a:pPr marL="342900" indent="-342900">
              <a:spcAft>
                <a:spcPts val="700"/>
              </a:spcAft>
              <a:buFont typeface="+mj-lt"/>
              <a:buNone/>
              <a:defRPr/>
            </a:pPr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tx1"/>
                </a:solidFill>
              </a:rPr>
              <a:t>mic</a:t>
            </a:r>
          </a:p>
          <a:p>
            <a:pPr marL="342900" indent="-342900">
              <a:buFont typeface="+mj-lt"/>
              <a:buNone/>
              <a:defRPr/>
            </a:pP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/>
              <a:t>사용자의 </a:t>
            </a:r>
            <a:r>
              <a:rPr lang="ko-KR" altLang="en-US" dirty="0">
                <a:solidFill>
                  <a:schemeClr val="tx1"/>
                </a:solidFill>
              </a:rPr>
              <a:t>음성 감지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</a:p>
          <a:p>
            <a:pPr marL="342900" indent="-342900">
              <a:buFont typeface="+mj-lt"/>
              <a:buNone/>
              <a:defRPr/>
            </a:pPr>
            <a:r>
              <a:rPr lang="ko-KR" altLang="en-US" dirty="0">
                <a:solidFill>
                  <a:schemeClr val="tx1"/>
                </a:solidFill>
              </a:rPr>
              <a:t>  원하는 정보</a:t>
            </a:r>
            <a:r>
              <a:rPr lang="ko-KR" altLang="en-US" dirty="0"/>
              <a:t>의 주제 파악</a:t>
            </a:r>
          </a:p>
        </p:txBody>
      </p:sp>
      <p:sp>
        <p:nvSpPr>
          <p:cNvPr id="6" name="Rectangle 5"/>
          <p:cNvSpPr/>
          <p:nvPr/>
        </p:nvSpPr>
        <p:spPr>
          <a:xfrm>
            <a:off x="7778005" y="2212172"/>
            <a:ext cx="4887628" cy="1184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  <a:defRPr/>
            </a:pPr>
            <a:endParaRPr lang="en-US" altLang="ko-KR" dirty="0"/>
          </a:p>
          <a:p>
            <a:pPr marL="342900" indent="-342900">
              <a:buNone/>
              <a:defRPr/>
            </a:pPr>
            <a:r>
              <a:rPr lang="en-US" altLang="ko-KR" dirty="0"/>
              <a:t>1. </a:t>
            </a:r>
            <a:r>
              <a:rPr lang="ko-KR" altLang="en-US" dirty="0"/>
              <a:t>레이저로 </a:t>
            </a:r>
            <a:r>
              <a:rPr lang="en-US" altLang="ko-KR" dirty="0" err="1"/>
              <a:t>d-day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d+day</a:t>
            </a:r>
            <a:r>
              <a:rPr lang="en-US" altLang="ko-KR" dirty="0"/>
              <a:t> </a:t>
            </a:r>
            <a:r>
              <a:rPr lang="ko-KR" altLang="en-US" dirty="0"/>
              <a:t>알려주기</a:t>
            </a:r>
          </a:p>
          <a:p>
            <a:pPr marL="342900" indent="-342900">
              <a:buNone/>
              <a:defRPr/>
            </a:pPr>
            <a:endParaRPr lang="ko-KR" altLang="en-US" dirty="0"/>
          </a:p>
          <a:p>
            <a:pPr marL="342900" indent="-342900">
              <a:buNone/>
              <a:defRPr/>
            </a:pPr>
            <a:endParaRPr lang="ko-KR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603995" y="6293041"/>
            <a:ext cx="2640220" cy="3636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dirty="0"/>
              <a:t>손잡이를 잡고 질문하기</a:t>
            </a:r>
          </a:p>
        </p:txBody>
      </p:sp>
      <p:sp>
        <p:nvSpPr>
          <p:cNvPr id="9" name="Rectangle 8"/>
          <p:cNvSpPr/>
          <p:nvPr/>
        </p:nvSpPr>
        <p:spPr>
          <a:xfrm>
            <a:off x="955163" y="1690688"/>
            <a:ext cx="1253490" cy="450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dirty="0"/>
              <a:t>1.</a:t>
            </a:r>
            <a:r>
              <a:rPr lang="ko-KR" altLang="en-US" sz="2400" dirty="0"/>
              <a:t> </a:t>
            </a:r>
            <a:r>
              <a:rPr lang="en-US" altLang="ko-KR" sz="2400" dirty="0"/>
              <a:t>Input</a:t>
            </a:r>
          </a:p>
        </p:txBody>
      </p:sp>
      <p:sp>
        <p:nvSpPr>
          <p:cNvPr id="10" name="Rectangle 8"/>
          <p:cNvSpPr/>
          <p:nvPr/>
        </p:nvSpPr>
        <p:spPr>
          <a:xfrm>
            <a:off x="4258774" y="1704976"/>
            <a:ext cx="1450983" cy="450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dirty="0"/>
              <a:t>2.</a:t>
            </a:r>
            <a:r>
              <a:rPr lang="ko-KR" altLang="en-US" sz="2400" dirty="0"/>
              <a:t> </a:t>
            </a:r>
            <a:r>
              <a:rPr lang="en-US" altLang="ko-KR" sz="2400" dirty="0"/>
              <a:t>Sensor</a:t>
            </a:r>
          </a:p>
        </p:txBody>
      </p:sp>
      <p:sp>
        <p:nvSpPr>
          <p:cNvPr id="11" name="Rectangle 8"/>
          <p:cNvSpPr/>
          <p:nvPr/>
        </p:nvSpPr>
        <p:spPr>
          <a:xfrm>
            <a:off x="7683927" y="1673077"/>
            <a:ext cx="1144303" cy="450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dirty="0"/>
              <a:t>3.</a:t>
            </a:r>
            <a:r>
              <a:rPr lang="ko-KR" altLang="en-US" sz="2400" dirty="0"/>
              <a:t> 활용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3884711" y="1344506"/>
            <a:ext cx="0" cy="4929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7332794" y="1323150"/>
            <a:ext cx="0" cy="4929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94B1706D-5FB9-4328-B5CF-DA39511121FD}"/>
              </a:ext>
            </a:extLst>
          </p:cNvPr>
          <p:cNvSpPr txBox="1">
            <a:spLocks/>
          </p:cNvSpPr>
          <p:nvPr/>
        </p:nvSpPr>
        <p:spPr>
          <a:xfrm>
            <a:off x="501770" y="4705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dirty="0"/>
              <a:t>활용</a:t>
            </a:r>
            <a:r>
              <a:rPr lang="en-US" altLang="ko-KR" dirty="0"/>
              <a:t>1. </a:t>
            </a:r>
            <a:r>
              <a:rPr lang="ko-KR" altLang="en-US" dirty="0" err="1"/>
              <a:t>돈데크만</a:t>
            </a:r>
            <a:r>
              <a:rPr lang="ko-KR" altLang="en-US" dirty="0"/>
              <a:t> 램프</a:t>
            </a:r>
          </a:p>
        </p:txBody>
      </p:sp>
      <p:sp>
        <p:nvSpPr>
          <p:cNvPr id="17" name="말풍선: 타원형 16">
            <a:extLst>
              <a:ext uri="{FF2B5EF4-FFF2-40B4-BE49-F238E27FC236}">
                <a16:creationId xmlns:a16="http://schemas.microsoft.com/office/drawing/2014/main" id="{1379E9FC-8388-4F0A-AE43-A37BE9AC40B6}"/>
              </a:ext>
            </a:extLst>
          </p:cNvPr>
          <p:cNvSpPr/>
          <p:nvPr/>
        </p:nvSpPr>
        <p:spPr>
          <a:xfrm flipH="1">
            <a:off x="2287553" y="2264294"/>
            <a:ext cx="1500491" cy="1325563"/>
          </a:xfrm>
          <a:prstGeom prst="wedgeEllipseCallout">
            <a:avLst>
              <a:gd name="adj1" fmla="val -45529"/>
              <a:gd name="adj2" fmla="val 7086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전역날짜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얼마나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남았어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49923" y="1294743"/>
            <a:ext cx="1253490" cy="450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dirty="0"/>
              <a:t>1.</a:t>
            </a:r>
            <a:r>
              <a:rPr lang="ko-KR" altLang="en-US" sz="2400" dirty="0"/>
              <a:t> </a:t>
            </a:r>
            <a:r>
              <a:rPr lang="en-US" altLang="ko-KR" sz="2400" dirty="0"/>
              <a:t>Input</a:t>
            </a:r>
          </a:p>
        </p:txBody>
      </p:sp>
      <p:sp>
        <p:nvSpPr>
          <p:cNvPr id="10" name="Rectangle 8"/>
          <p:cNvSpPr/>
          <p:nvPr/>
        </p:nvSpPr>
        <p:spPr>
          <a:xfrm>
            <a:off x="5085229" y="1269296"/>
            <a:ext cx="1450983" cy="450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dirty="0"/>
              <a:t>2.</a:t>
            </a:r>
            <a:r>
              <a:rPr lang="ko-KR" altLang="en-US" sz="2400" dirty="0"/>
              <a:t> </a:t>
            </a:r>
            <a:r>
              <a:rPr lang="en-US" altLang="ko-KR" sz="2400" dirty="0"/>
              <a:t>Sensor</a:t>
            </a:r>
          </a:p>
        </p:txBody>
      </p:sp>
      <p:sp>
        <p:nvSpPr>
          <p:cNvPr id="11" name="Rectangle 8"/>
          <p:cNvSpPr/>
          <p:nvPr/>
        </p:nvSpPr>
        <p:spPr>
          <a:xfrm>
            <a:off x="8135259" y="1252211"/>
            <a:ext cx="1144303" cy="450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dirty="0"/>
              <a:t>3.</a:t>
            </a:r>
            <a:r>
              <a:rPr lang="ko-KR" altLang="en-US" sz="2400" dirty="0"/>
              <a:t> 활용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4820375" y="1269295"/>
            <a:ext cx="0" cy="4929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7864421" y="1269296"/>
            <a:ext cx="0" cy="4929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94B1706D-5FB9-4328-B5CF-DA39511121FD}"/>
              </a:ext>
            </a:extLst>
          </p:cNvPr>
          <p:cNvSpPr txBox="1">
            <a:spLocks/>
          </p:cNvSpPr>
          <p:nvPr/>
        </p:nvSpPr>
        <p:spPr>
          <a:xfrm>
            <a:off x="501770" y="4705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dirty="0"/>
              <a:t>활용</a:t>
            </a:r>
            <a:r>
              <a:rPr lang="en-US" altLang="ko-KR" dirty="0"/>
              <a:t>2. </a:t>
            </a:r>
            <a:r>
              <a:rPr lang="ko-KR" altLang="en-US" dirty="0"/>
              <a:t>전기포트 원격제어 램프</a:t>
            </a: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F60F9ED2-B5F7-486A-8671-A540668C6E6F}"/>
              </a:ext>
            </a:extLst>
          </p:cNvPr>
          <p:cNvSpPr/>
          <p:nvPr/>
        </p:nvSpPr>
        <p:spPr>
          <a:xfrm>
            <a:off x="694692" y="5692768"/>
            <a:ext cx="37451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dirty="0"/>
              <a:t>뒤로 기울여 흔들거나</a:t>
            </a:r>
            <a:endParaRPr lang="en-US" altLang="ko-KR" dirty="0"/>
          </a:p>
          <a:p>
            <a:pPr lvl="0" algn="ctr">
              <a:defRPr/>
            </a:pPr>
            <a:r>
              <a:rPr lang="ko-KR" altLang="en-US" dirty="0"/>
              <a:t>앞으로 기울이기</a:t>
            </a:r>
          </a:p>
          <a:p>
            <a:pPr lvl="0" algn="ctr">
              <a:spcAft>
                <a:spcPts val="700"/>
              </a:spcAft>
              <a:defRPr/>
            </a:pPr>
            <a:r>
              <a:rPr lang="en-US" altLang="ko-KR" dirty="0"/>
              <a:t>-&gt;</a:t>
            </a:r>
            <a:r>
              <a:rPr lang="ko-KR" altLang="en-US" dirty="0"/>
              <a:t> 커피포트를 원격으로 제어 가능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844F3AAF-D446-4430-9F9E-366155B09674}"/>
              </a:ext>
            </a:extLst>
          </p:cNvPr>
          <p:cNvSpPr/>
          <p:nvPr/>
        </p:nvSpPr>
        <p:spPr>
          <a:xfrm>
            <a:off x="5146863" y="1959861"/>
            <a:ext cx="3657358" cy="2308324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>
              <a:spcBef>
                <a:spcPts val="700"/>
              </a:spcBef>
              <a:buFont typeface="+mj-lt"/>
              <a:buNone/>
              <a:defRPr/>
            </a:pPr>
            <a:endParaRPr lang="ko-KR" altLang="en-US" dirty="0"/>
          </a:p>
          <a:p>
            <a:pPr marL="342900" indent="-342900">
              <a:buFont typeface="+mj-lt"/>
              <a:buNone/>
              <a:defRPr/>
            </a:pPr>
            <a:endParaRPr lang="ko-KR" altLang="en-US" dirty="0"/>
          </a:p>
          <a:p>
            <a:pPr>
              <a:defRPr/>
            </a:pPr>
            <a:r>
              <a:rPr lang="en-US" altLang="ko-KR" dirty="0" err="1"/>
              <a:t>Imu</a:t>
            </a:r>
            <a:r>
              <a:rPr lang="en-US" altLang="ko-KR" dirty="0"/>
              <a:t> (</a:t>
            </a:r>
            <a:r>
              <a:rPr lang="ko-KR" altLang="en-US" dirty="0"/>
              <a:t>기울기</a:t>
            </a:r>
            <a:r>
              <a:rPr lang="en-US" altLang="ko-KR" dirty="0"/>
              <a:t>, </a:t>
            </a:r>
            <a:r>
              <a:rPr lang="ko-KR" altLang="en-US" dirty="0"/>
              <a:t>가속도</a:t>
            </a:r>
            <a:r>
              <a:rPr lang="en-US" altLang="ko-KR" dirty="0"/>
              <a:t>)</a:t>
            </a:r>
          </a:p>
          <a:p>
            <a:pPr marL="342900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342900" indent="-342900">
              <a:buFont typeface="+mj-lt"/>
              <a:buNone/>
              <a:defRPr/>
            </a:pPr>
            <a:r>
              <a:rPr lang="en-US" altLang="ko-KR" dirty="0"/>
              <a:t> :</a:t>
            </a:r>
            <a:r>
              <a:rPr lang="ko-KR" altLang="en-US" dirty="0"/>
              <a:t> 물체의</a:t>
            </a:r>
            <a:r>
              <a:rPr lang="en-US" altLang="ko-KR" dirty="0"/>
              <a:t> </a:t>
            </a:r>
            <a:r>
              <a:rPr lang="ko-KR" altLang="en-US" dirty="0"/>
              <a:t>각도의 </a:t>
            </a:r>
            <a:endParaRPr lang="en-US" altLang="ko-KR" dirty="0"/>
          </a:p>
          <a:p>
            <a:pPr marL="342900" indent="-342900">
              <a:buFont typeface="+mj-lt"/>
              <a:buNone/>
              <a:defRPr/>
            </a:pPr>
            <a:r>
              <a:rPr lang="en-US" altLang="ko-KR" dirty="0"/>
              <a:t>  </a:t>
            </a:r>
            <a:r>
              <a:rPr lang="ko-KR" altLang="en-US" dirty="0"/>
              <a:t>변화와 방향을 측정</a:t>
            </a:r>
          </a:p>
          <a:p>
            <a:pPr marL="342900" indent="-342900">
              <a:buFont typeface="+mj-lt"/>
              <a:buNone/>
              <a:defRPr/>
            </a:pPr>
            <a:endParaRPr lang="ko-KR" altLang="en-US" dirty="0"/>
          </a:p>
          <a:p>
            <a:pPr marL="342900" indent="-342900">
              <a:buFont typeface="+mj-lt"/>
              <a:buNone/>
              <a:defRPr/>
            </a:pPr>
            <a:endParaRPr lang="ko-KR" altLang="en-US" dirty="0"/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24C97051-4847-4BB5-8CD8-4D7B5635DBF7}"/>
              </a:ext>
            </a:extLst>
          </p:cNvPr>
          <p:cNvSpPr/>
          <p:nvPr/>
        </p:nvSpPr>
        <p:spPr>
          <a:xfrm>
            <a:off x="8021198" y="2178293"/>
            <a:ext cx="4887628" cy="275716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>
              <a:buAutoNum type="arabicPeriod"/>
              <a:defRPr/>
            </a:pPr>
            <a:endParaRPr lang="en-US" altLang="ko-KR" dirty="0"/>
          </a:p>
          <a:p>
            <a:pPr marL="342900" indent="-342900">
              <a:spcAft>
                <a:spcPts val="700"/>
              </a:spcAft>
              <a:buNone/>
              <a:defRPr/>
            </a:pPr>
            <a:r>
              <a:rPr lang="en-US" altLang="ko-KR" dirty="0"/>
              <a:t>  </a:t>
            </a:r>
            <a:r>
              <a:rPr lang="ko-KR" altLang="en-US" dirty="0"/>
              <a:t>뒤로 기울여 흔들면</a:t>
            </a:r>
            <a:r>
              <a:rPr lang="ko-KR" altLang="en-US" dirty="0">
                <a:solidFill>
                  <a:schemeClr val="tx1"/>
                </a:solidFill>
              </a:rPr>
              <a:t> 물의 양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chemeClr val="tx1"/>
                </a:solidFill>
              </a:rPr>
              <a:t>안내 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spcAft>
                <a:spcPts val="700"/>
              </a:spcAft>
              <a:buNone/>
              <a:defRPr/>
            </a:pPr>
            <a:endParaRPr lang="en-US" altLang="ko-KR" dirty="0"/>
          </a:p>
          <a:p>
            <a:pPr marL="342900" indent="-342900">
              <a:spcAft>
                <a:spcPts val="700"/>
              </a:spcAft>
              <a:buNone/>
              <a:defRPr/>
            </a:pPr>
            <a:r>
              <a:rPr lang="en-US" altLang="ko-KR" dirty="0">
                <a:solidFill>
                  <a:schemeClr val="tx1"/>
                </a:solidFill>
              </a:rPr>
              <a:t>  (</a:t>
            </a:r>
            <a:r>
              <a:rPr lang="ko-KR" altLang="en-US" dirty="0">
                <a:solidFill>
                  <a:schemeClr val="tx1"/>
                </a:solidFill>
              </a:rPr>
              <a:t>램프표시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/>
              <a:t>물부족시 램프</a:t>
            </a:r>
            <a:r>
              <a:rPr lang="en-US" altLang="ko-KR" dirty="0"/>
              <a:t> </a:t>
            </a:r>
            <a:r>
              <a:rPr lang="ko-KR" altLang="en-US" dirty="0"/>
              <a:t>점등</a:t>
            </a:r>
            <a:r>
              <a:rPr lang="en-US" altLang="ko-KR" dirty="0"/>
              <a:t>)</a:t>
            </a:r>
          </a:p>
          <a:p>
            <a:pPr marL="342900" indent="-342900">
              <a:spcAft>
                <a:spcPts val="700"/>
              </a:spcAft>
              <a:buNone/>
              <a:defRPr/>
            </a:pPr>
            <a:r>
              <a:rPr lang="en-US" altLang="ko-KR" dirty="0"/>
              <a:t>               </a:t>
            </a:r>
            <a:endParaRPr lang="ko-KR" altLang="en-US" dirty="0">
              <a:solidFill>
                <a:schemeClr val="tx1"/>
              </a:solidFill>
            </a:endParaRPr>
          </a:p>
          <a:p>
            <a:pPr marL="342900" indent="-342900">
              <a:spcAft>
                <a:spcPts val="700"/>
              </a:spcAft>
              <a:buNone/>
              <a:defRPr/>
            </a:pPr>
            <a:r>
              <a:rPr lang="ko-KR" altLang="en-US" dirty="0">
                <a:solidFill>
                  <a:schemeClr val="tx1"/>
                </a:solidFill>
              </a:rPr>
              <a:t>   앞으로 기울이</a:t>
            </a:r>
            <a:r>
              <a:rPr lang="ko-KR" altLang="en-US" dirty="0"/>
              <a:t>면 끓이기 시작</a:t>
            </a:r>
          </a:p>
          <a:p>
            <a:pPr marL="342900" indent="-342900">
              <a:buNone/>
              <a:defRPr/>
            </a:pPr>
            <a:endParaRPr lang="ko-KR" altLang="en-US" dirty="0"/>
          </a:p>
          <a:p>
            <a:pPr marL="342900" indent="-342900">
              <a:buNone/>
              <a:defRPr/>
            </a:pPr>
            <a:endParaRPr lang="ko-KR" altLang="en-US" dirty="0"/>
          </a:p>
        </p:txBody>
      </p:sp>
      <p:pic>
        <p:nvPicPr>
          <p:cNvPr id="19" name="내용 개체 틀 18">
            <a:extLst>
              <a:ext uri="{FF2B5EF4-FFF2-40B4-BE49-F238E27FC236}">
                <a16:creationId xmlns:a16="http://schemas.microsoft.com/office/drawing/2014/main" id="{81347C68-0F66-4EE3-A5A3-DC4F6C7BB5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83" y="1959861"/>
            <a:ext cx="2638740" cy="3518321"/>
          </a:xfrm>
        </p:spPr>
      </p:pic>
    </p:spTree>
    <p:extLst>
      <p:ext uri="{BB962C8B-B14F-4D97-AF65-F5344CB8AC3E}">
        <p14:creationId xmlns:p14="http://schemas.microsoft.com/office/powerpoint/2010/main" val="318524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1770" y="47059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활용</a:t>
            </a:r>
            <a:r>
              <a:rPr lang="en-US" altLang="ko-KR" dirty="0"/>
              <a:t>3. </a:t>
            </a:r>
            <a:r>
              <a:rPr lang="ko-KR" altLang="en-US" dirty="0"/>
              <a:t>쾌적한 실내환경 유지 램프</a:t>
            </a:r>
          </a:p>
        </p:txBody>
      </p:sp>
      <p:sp>
        <p:nvSpPr>
          <p:cNvPr id="5" name="Rectangle 4"/>
          <p:cNvSpPr/>
          <p:nvPr/>
        </p:nvSpPr>
        <p:spPr>
          <a:xfrm>
            <a:off x="4280031" y="1743987"/>
            <a:ext cx="3657358" cy="230063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>
              <a:spcBef>
                <a:spcPts val="700"/>
              </a:spcBef>
              <a:buFont typeface="+mj-lt"/>
              <a:buAutoNum type="arabicPeriod"/>
              <a:defRPr/>
            </a:pPr>
            <a:endParaRPr lang="en-US" altLang="ko-KR" dirty="0"/>
          </a:p>
          <a:p>
            <a:pPr marL="342900" indent="-342900">
              <a:spcBef>
                <a:spcPts val="700"/>
              </a:spcBef>
              <a:buFont typeface="+mj-lt"/>
              <a:buAutoNum type="arabicPeriod"/>
              <a:defRPr/>
            </a:pPr>
            <a:r>
              <a:rPr lang="ko-KR" altLang="en-US" dirty="0"/>
              <a:t>가스감지 센서</a:t>
            </a:r>
            <a:endParaRPr lang="en-US" altLang="ko-KR" dirty="0"/>
          </a:p>
          <a:p>
            <a:pPr marL="342900" indent="-342900">
              <a:spcBef>
                <a:spcPts val="700"/>
              </a:spcBef>
              <a:buFont typeface="+mj-lt"/>
              <a:buAutoNum type="arabicPeriod" startAt="2"/>
              <a:defRPr/>
            </a:pPr>
            <a:r>
              <a:rPr lang="ko-KR" altLang="en-US" dirty="0"/>
              <a:t>냄새감지 센서</a:t>
            </a:r>
            <a:endParaRPr lang="en-US" altLang="ko-KR" dirty="0"/>
          </a:p>
          <a:p>
            <a:pPr>
              <a:spcBef>
                <a:spcPts val="700"/>
              </a:spcBef>
              <a:defRPr/>
            </a:pPr>
            <a:r>
              <a:rPr lang="en-US" altLang="ko-KR" dirty="0"/>
              <a:t>3.  </a:t>
            </a:r>
            <a:r>
              <a:rPr lang="ko-KR" altLang="en-US" dirty="0"/>
              <a:t>온</a:t>
            </a:r>
            <a:r>
              <a:rPr lang="en-US" altLang="ko-KR" dirty="0"/>
              <a:t>,</a:t>
            </a:r>
            <a:r>
              <a:rPr lang="ko-KR" altLang="en-US" dirty="0"/>
              <a:t>습도 감지 센서</a:t>
            </a:r>
          </a:p>
          <a:p>
            <a:pPr marL="342900" indent="-342900">
              <a:buFont typeface="+mj-lt"/>
              <a:buNone/>
              <a:defRPr/>
            </a:pPr>
            <a:endParaRPr lang="ko-KR" alt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None/>
              <a:defRPr/>
            </a:pPr>
            <a:endParaRPr lang="ko-KR" altLang="en-US" dirty="0"/>
          </a:p>
          <a:p>
            <a:pPr marL="342900" indent="-342900">
              <a:buFont typeface="+mj-lt"/>
              <a:buNone/>
              <a:defRPr/>
            </a:pPr>
            <a:endParaRPr lang="ko-KR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6804840" y="1928125"/>
            <a:ext cx="5449946" cy="3565079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>
              <a:buAutoNum type="arabicPeriod"/>
              <a:defRPr/>
            </a:pPr>
            <a:endParaRPr lang="en-US" altLang="ko-KR" dirty="0"/>
          </a:p>
          <a:p>
            <a:pPr defTabSz="232257">
              <a:spcAft>
                <a:spcPts val="800"/>
              </a:spcAft>
              <a:defRPr/>
            </a:pPr>
            <a:r>
              <a:rPr lang="ko-KR" altLang="en-US" dirty="0"/>
              <a:t>집안에서 악취가 나거나 가스가 누출된 경우</a:t>
            </a:r>
            <a:endParaRPr lang="en-US" altLang="ko-KR" dirty="0"/>
          </a:p>
          <a:p>
            <a:pPr defTabSz="232257">
              <a:spcAft>
                <a:spcPts val="800"/>
              </a:spcAft>
              <a:defRPr/>
            </a:pPr>
            <a:r>
              <a:rPr lang="en-US" altLang="ko-KR" dirty="0"/>
              <a:t>-&gt; </a:t>
            </a:r>
            <a:r>
              <a:rPr lang="ko-KR" altLang="en-US" dirty="0"/>
              <a:t>램프가 감지</a:t>
            </a:r>
            <a:r>
              <a:rPr lang="en-US" altLang="ko-KR" dirty="0"/>
              <a:t>, </a:t>
            </a:r>
            <a:r>
              <a:rPr lang="ko-KR" altLang="en-US" dirty="0"/>
              <a:t>원격으로 창문제어</a:t>
            </a:r>
            <a:endParaRPr lang="en-US" altLang="ko-KR" dirty="0"/>
          </a:p>
          <a:p>
            <a:pPr defTabSz="232257">
              <a:spcAft>
                <a:spcPts val="800"/>
              </a:spcAft>
              <a:defRPr/>
            </a:pPr>
            <a:r>
              <a:rPr lang="en-US" altLang="ko-KR" dirty="0"/>
              <a:t>							or </a:t>
            </a:r>
            <a:r>
              <a:rPr lang="ko-KR" altLang="en-US" dirty="0"/>
              <a:t>공기청정기 자동 실행</a:t>
            </a:r>
            <a:endParaRPr lang="en-US" altLang="ko-KR" dirty="0"/>
          </a:p>
          <a:p>
            <a:pPr defTabSz="232257">
              <a:spcAft>
                <a:spcPts val="800"/>
              </a:spcAft>
              <a:defRPr/>
            </a:pPr>
            <a:r>
              <a:rPr lang="en-US" altLang="ko-KR" dirty="0"/>
              <a:t>-&gt;</a:t>
            </a:r>
            <a:r>
              <a:rPr lang="ko-KR" altLang="en-US" dirty="0"/>
              <a:t>쾌적한 환경</a:t>
            </a:r>
            <a:r>
              <a:rPr lang="en-US" altLang="ko-KR" dirty="0"/>
              <a:t> </a:t>
            </a:r>
            <a:r>
              <a:rPr lang="ko-KR" altLang="en-US" dirty="0"/>
              <a:t>유지</a:t>
            </a:r>
            <a:r>
              <a:rPr lang="en-US" altLang="ko-KR" dirty="0"/>
              <a:t>. </a:t>
            </a:r>
          </a:p>
          <a:p>
            <a:pPr defTabSz="232257">
              <a:spcAft>
                <a:spcPts val="800"/>
              </a:spcAft>
              <a:defRPr/>
            </a:pPr>
            <a:endParaRPr lang="en-US" altLang="ko-KR" dirty="0"/>
          </a:p>
          <a:p>
            <a:pPr defTabSz="232257">
              <a:spcAft>
                <a:spcPts val="800"/>
              </a:spcAft>
              <a:defRPr/>
            </a:pPr>
            <a:r>
              <a:rPr lang="ko-KR" altLang="en-US" sz="1700" dirty="0"/>
              <a:t>실내 적정 환경을 유지하기 위해</a:t>
            </a:r>
            <a:r>
              <a:rPr lang="en-US" altLang="ko-KR" sz="1700" dirty="0"/>
              <a:t> </a:t>
            </a:r>
            <a:r>
              <a:rPr lang="ko-KR" altLang="en-US" sz="1700" dirty="0"/>
              <a:t>온</a:t>
            </a:r>
            <a:r>
              <a:rPr lang="en-US" altLang="ko-KR" sz="1700" dirty="0"/>
              <a:t>,</a:t>
            </a:r>
            <a:r>
              <a:rPr lang="ko-KR" altLang="en-US" sz="1700" dirty="0"/>
              <a:t>습도센서도 작동         </a:t>
            </a:r>
            <a:endParaRPr lang="en-US" altLang="ko-KR" sz="1700" dirty="0"/>
          </a:p>
          <a:p>
            <a:pPr defTabSz="232257">
              <a:spcAft>
                <a:spcPts val="800"/>
              </a:spcAft>
              <a:defRPr/>
            </a:pPr>
            <a:r>
              <a:rPr lang="ko-KR" altLang="en-US" dirty="0"/>
              <a:t> </a:t>
            </a:r>
            <a:endParaRPr lang="en-US" altLang="ko-KR" dirty="0"/>
          </a:p>
          <a:p>
            <a:pPr defTabSz="232257">
              <a:spcAft>
                <a:spcPts val="800"/>
              </a:spcAft>
              <a:defRPr/>
            </a:pPr>
            <a:r>
              <a:rPr lang="ko-KR" altLang="en-US" dirty="0"/>
              <a:t>가스 누설같이 위험한 상황일 경우에는 스마트폰</a:t>
            </a:r>
            <a:r>
              <a:rPr lang="en-US" altLang="ko-KR" dirty="0"/>
              <a:t> </a:t>
            </a:r>
            <a:r>
              <a:rPr lang="ko-KR" altLang="en-US" dirty="0"/>
              <a:t>어플을 통해 긴급 알림 </a:t>
            </a:r>
            <a:endParaRPr lang="en-US" altLang="ko-KR" dirty="0"/>
          </a:p>
        </p:txBody>
      </p:sp>
      <p:sp>
        <p:nvSpPr>
          <p:cNvPr id="8" name="Rectangle 7"/>
          <p:cNvSpPr/>
          <p:nvPr/>
        </p:nvSpPr>
        <p:spPr>
          <a:xfrm>
            <a:off x="273681" y="5683053"/>
            <a:ext cx="37451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dirty="0"/>
              <a:t>실내 쾌적한 환경 유지</a:t>
            </a:r>
            <a:endParaRPr lang="en-US" altLang="ko-KR" dirty="0"/>
          </a:p>
          <a:p>
            <a:pPr lvl="0" algn="ctr">
              <a:defRPr/>
            </a:pPr>
            <a:r>
              <a:rPr lang="en-US" altLang="ko-KR" dirty="0"/>
              <a:t>(</a:t>
            </a:r>
            <a:r>
              <a:rPr lang="ko-KR" altLang="en-US" dirty="0"/>
              <a:t>냄새감지</a:t>
            </a:r>
            <a:r>
              <a:rPr lang="en-US" altLang="ko-KR" dirty="0"/>
              <a:t>, </a:t>
            </a:r>
            <a:r>
              <a:rPr lang="ko-KR" altLang="en-US" dirty="0"/>
              <a:t>가스감지</a:t>
            </a:r>
            <a:r>
              <a:rPr lang="en-US" altLang="ko-KR" dirty="0"/>
              <a:t>, </a:t>
            </a:r>
            <a:r>
              <a:rPr lang="ko-KR" altLang="en-US" dirty="0"/>
              <a:t>온도</a:t>
            </a:r>
            <a:r>
              <a:rPr lang="en-US" altLang="ko-KR" dirty="0"/>
              <a:t>, </a:t>
            </a:r>
            <a:r>
              <a:rPr lang="ko-KR" altLang="en-US" dirty="0"/>
              <a:t>습도 감지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510435" y="1204638"/>
            <a:ext cx="1253490" cy="450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dirty="0"/>
              <a:t>1.</a:t>
            </a:r>
            <a:r>
              <a:rPr lang="ko-KR" altLang="en-US" sz="2400" dirty="0"/>
              <a:t> </a:t>
            </a:r>
            <a:r>
              <a:rPr lang="en-US" altLang="ko-KR" sz="2400" dirty="0"/>
              <a:t>Input</a:t>
            </a:r>
          </a:p>
        </p:txBody>
      </p:sp>
      <p:sp>
        <p:nvSpPr>
          <p:cNvPr id="10" name="Rectangle 8"/>
          <p:cNvSpPr/>
          <p:nvPr/>
        </p:nvSpPr>
        <p:spPr>
          <a:xfrm>
            <a:off x="4451822" y="1225904"/>
            <a:ext cx="1450983" cy="450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dirty="0"/>
              <a:t>2.</a:t>
            </a:r>
            <a:r>
              <a:rPr lang="ko-KR" altLang="en-US" sz="2400" dirty="0"/>
              <a:t> </a:t>
            </a:r>
            <a:r>
              <a:rPr lang="en-US" altLang="ko-KR" sz="2400" dirty="0"/>
              <a:t>Sensor</a:t>
            </a:r>
          </a:p>
        </p:txBody>
      </p:sp>
      <p:sp>
        <p:nvSpPr>
          <p:cNvPr id="11" name="Rectangle 8"/>
          <p:cNvSpPr/>
          <p:nvPr/>
        </p:nvSpPr>
        <p:spPr>
          <a:xfrm>
            <a:off x="7111651" y="1211154"/>
            <a:ext cx="1144303" cy="450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dirty="0"/>
              <a:t>3.</a:t>
            </a:r>
            <a:r>
              <a:rPr lang="ko-KR" altLang="en-US" sz="2400" dirty="0"/>
              <a:t> 활용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4109167" y="1279131"/>
            <a:ext cx="0" cy="4929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717503" y="1264926"/>
            <a:ext cx="0" cy="4929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AD6FEA2F-4C39-4B8A-B0B1-61F3E41C23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34" y="1779209"/>
            <a:ext cx="2809690" cy="374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2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73355" y="2319230"/>
            <a:ext cx="3817401" cy="4024179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>
              <a:spcBef>
                <a:spcPts val="700"/>
              </a:spcBef>
              <a:buFont typeface="+mj-lt"/>
              <a:buAutoNum type="arabicPeriod"/>
              <a:defRPr/>
            </a:pPr>
            <a:endParaRPr lang="en-US" altLang="ko-KR" dirty="0"/>
          </a:p>
          <a:p>
            <a:pPr marL="342900" indent="-342900">
              <a:spcBef>
                <a:spcPts val="800"/>
              </a:spcBef>
              <a:spcAft>
                <a:spcPts val="700"/>
              </a:spcAft>
              <a:buFont typeface="+mj-lt"/>
              <a:buNone/>
              <a:defRPr/>
            </a:pPr>
            <a:r>
              <a:rPr lang="en-US" altLang="ko-KR" dirty="0"/>
              <a:t>1.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IR</a:t>
            </a:r>
          </a:p>
          <a:p>
            <a:pPr marL="342900" indent="-342900">
              <a:spcBef>
                <a:spcPts val="800"/>
              </a:spcBef>
              <a:spcAft>
                <a:spcPts val="700"/>
              </a:spcAft>
              <a:buFont typeface="+mj-lt"/>
              <a:buNone/>
              <a:defRPr/>
            </a:pP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물체에 의해 빛이 가려지는 것을</a:t>
            </a:r>
            <a:r>
              <a:rPr lang="en-US" altLang="ko-KR" dirty="0"/>
              <a:t> </a:t>
            </a:r>
          </a:p>
          <a:p>
            <a:pPr marL="342900" indent="-342900">
              <a:spcBef>
                <a:spcPts val="800"/>
              </a:spcBef>
              <a:spcAft>
                <a:spcPts val="700"/>
              </a:spcAft>
              <a:buFont typeface="+mj-lt"/>
              <a:buNone/>
              <a:defRPr/>
            </a:pPr>
            <a:r>
              <a:rPr lang="ko-KR" altLang="en-US" dirty="0"/>
              <a:t>인식</a:t>
            </a:r>
            <a:r>
              <a:rPr lang="en-US" altLang="ko-KR" dirty="0"/>
              <a:t>, </a:t>
            </a:r>
            <a:r>
              <a:rPr lang="ko-KR" altLang="en-US" dirty="0"/>
              <a:t>기계 작동 </a:t>
            </a:r>
            <a:r>
              <a:rPr lang="en-US" altLang="ko-KR" dirty="0"/>
              <a:t>(</a:t>
            </a:r>
            <a:r>
              <a:rPr lang="ko-KR" altLang="en-US" dirty="0"/>
              <a:t>램프안에서 </a:t>
            </a:r>
            <a:r>
              <a:rPr lang="ko-KR" altLang="en-US" dirty="0" err="1"/>
              <a:t>지니의</a:t>
            </a:r>
            <a:r>
              <a:rPr lang="ko-KR" altLang="en-US" dirty="0"/>
              <a:t> 손이 나와 동전 </a:t>
            </a:r>
            <a:r>
              <a:rPr lang="ko-KR" altLang="en-US" dirty="0" err="1"/>
              <a:t>가져감</a:t>
            </a:r>
            <a:r>
              <a:rPr lang="en-US" altLang="ko-KR" dirty="0"/>
              <a:t>)</a:t>
            </a:r>
          </a:p>
          <a:p>
            <a:pPr marL="342900" indent="-342900">
              <a:spcBef>
                <a:spcPts val="800"/>
              </a:spcBef>
              <a:buFont typeface="+mj-lt"/>
              <a:buNone/>
              <a:defRPr/>
            </a:pPr>
            <a:r>
              <a:rPr lang="en-US" altLang="ko-KR" dirty="0"/>
              <a:t>&amp; </a:t>
            </a:r>
            <a:r>
              <a:rPr lang="ko-KR" altLang="en-US" dirty="0"/>
              <a:t>램프 안에서 동전의 크기에 </a:t>
            </a:r>
            <a:endParaRPr lang="en-US" altLang="ko-KR" dirty="0"/>
          </a:p>
          <a:p>
            <a:pPr marL="342900" indent="-342900">
              <a:spcBef>
                <a:spcPts val="800"/>
              </a:spcBef>
              <a:buFont typeface="+mj-lt"/>
              <a:buNone/>
              <a:defRPr/>
            </a:pPr>
            <a:r>
              <a:rPr lang="ko-KR" altLang="en-US" dirty="0"/>
              <a:t>따라 인식</a:t>
            </a:r>
            <a:r>
              <a:rPr lang="en-US" altLang="ko-KR" dirty="0"/>
              <a:t>, </a:t>
            </a:r>
            <a:r>
              <a:rPr lang="ko-KR" altLang="en-US" dirty="0"/>
              <a:t>동전 분류하고 카운트</a:t>
            </a:r>
            <a:endParaRPr lang="en-US" altLang="ko-KR" dirty="0"/>
          </a:p>
          <a:p>
            <a:pPr marL="342900" indent="-342900">
              <a:spcBef>
                <a:spcPts val="800"/>
              </a:spcBef>
              <a:buFont typeface="+mj-lt"/>
              <a:buNone/>
              <a:defRPr/>
            </a:pPr>
            <a:r>
              <a:rPr lang="en-US" altLang="ko-KR" dirty="0"/>
              <a:t>-&gt; </a:t>
            </a:r>
            <a:r>
              <a:rPr lang="en-US" altLang="ko-KR" dirty="0" err="1"/>
              <a:t>lcd</a:t>
            </a:r>
            <a:r>
              <a:rPr lang="en-US" altLang="ko-KR" dirty="0"/>
              <a:t> </a:t>
            </a:r>
            <a:r>
              <a:rPr lang="ko-KR" altLang="en-US" dirty="0"/>
              <a:t>출력</a:t>
            </a:r>
          </a:p>
          <a:p>
            <a:pPr marL="342900" indent="-342900">
              <a:buFont typeface="+mj-lt"/>
              <a:buNone/>
              <a:defRPr/>
            </a:pPr>
            <a:endParaRPr lang="ko-KR" alt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None/>
              <a:defRPr/>
            </a:pPr>
            <a:endParaRPr lang="ko-KR" altLang="en-US" dirty="0"/>
          </a:p>
          <a:p>
            <a:pPr marL="342900" indent="-342900">
              <a:buFont typeface="+mj-lt"/>
              <a:buNone/>
              <a:defRPr/>
            </a:pPr>
            <a:endParaRPr lang="ko-KR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8179648" y="2391206"/>
            <a:ext cx="4887628" cy="1477328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>
              <a:buAutoNum type="arabicPeriod"/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저금통 </a:t>
            </a:r>
            <a:r>
              <a:rPr lang="en-US" altLang="ko-KR" dirty="0"/>
              <a:t>ex) </a:t>
            </a:r>
            <a:r>
              <a:rPr lang="ko-KR" altLang="en-US" dirty="0" err="1"/>
              <a:t>동전먹는</a:t>
            </a:r>
            <a:r>
              <a:rPr lang="ko-KR" altLang="en-US" dirty="0"/>
              <a:t> 고양이 저금통</a:t>
            </a: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 marL="342900" indent="-342900">
              <a:buNone/>
              <a:defRPr/>
            </a:pPr>
            <a:endParaRPr lang="ko-KR" altLang="en-US" dirty="0"/>
          </a:p>
          <a:p>
            <a:pPr marL="342900" indent="-342900">
              <a:buNone/>
              <a:defRPr/>
            </a:pPr>
            <a:endParaRPr lang="ko-KR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186934" y="5994694"/>
            <a:ext cx="3745122" cy="363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dirty="0"/>
              <a:t>물체 올려놓기</a:t>
            </a:r>
          </a:p>
        </p:txBody>
      </p:sp>
      <p:sp>
        <p:nvSpPr>
          <p:cNvPr id="9" name="Rectangle 8"/>
          <p:cNvSpPr/>
          <p:nvPr/>
        </p:nvSpPr>
        <p:spPr>
          <a:xfrm>
            <a:off x="838200" y="1690688"/>
            <a:ext cx="1253490" cy="450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/>
              <a:t>1.</a:t>
            </a:r>
            <a:r>
              <a:rPr lang="ko-KR" altLang="en-US" sz="2400"/>
              <a:t> </a:t>
            </a:r>
            <a:r>
              <a:rPr lang="en-US" altLang="ko-KR" sz="2400"/>
              <a:t>Input</a:t>
            </a:r>
          </a:p>
        </p:txBody>
      </p:sp>
      <p:sp>
        <p:nvSpPr>
          <p:cNvPr id="10" name="Rectangle 8"/>
          <p:cNvSpPr/>
          <p:nvPr/>
        </p:nvSpPr>
        <p:spPr>
          <a:xfrm>
            <a:off x="4185254" y="1690688"/>
            <a:ext cx="1450983" cy="450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dirty="0"/>
              <a:t>2.</a:t>
            </a:r>
            <a:r>
              <a:rPr lang="ko-KR" altLang="en-US" sz="2400" dirty="0"/>
              <a:t> </a:t>
            </a:r>
            <a:r>
              <a:rPr lang="en-US" altLang="ko-KR" sz="2400" dirty="0"/>
              <a:t>Sensor</a:t>
            </a:r>
          </a:p>
        </p:txBody>
      </p:sp>
      <p:sp>
        <p:nvSpPr>
          <p:cNvPr id="11" name="Rectangle 8"/>
          <p:cNvSpPr/>
          <p:nvPr/>
        </p:nvSpPr>
        <p:spPr>
          <a:xfrm>
            <a:off x="8002335" y="1690688"/>
            <a:ext cx="1144304" cy="450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dirty="0"/>
              <a:t>3.</a:t>
            </a:r>
            <a:r>
              <a:rPr lang="ko-KR" altLang="en-US" sz="2400" dirty="0"/>
              <a:t> 활용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3748174" y="1403811"/>
            <a:ext cx="0" cy="4929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7814137" y="1327612"/>
            <a:ext cx="0" cy="4929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8CE15B38-E3C0-4E0E-8B92-3189D9E288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957" y="3635113"/>
            <a:ext cx="4503043" cy="2536714"/>
          </a:xfrm>
          <a:prstGeom prst="rect">
            <a:avLst/>
          </a:prstGeo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33926AF7-5126-4EBE-98D0-362A93633A89}"/>
              </a:ext>
            </a:extLst>
          </p:cNvPr>
          <p:cNvSpPr txBox="1">
            <a:spLocks/>
          </p:cNvSpPr>
          <p:nvPr/>
        </p:nvSpPr>
        <p:spPr>
          <a:xfrm>
            <a:off x="501770" y="4705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dirty="0"/>
              <a:t>활용</a:t>
            </a:r>
            <a:r>
              <a:rPr lang="en-US" altLang="ko-KR" dirty="0"/>
              <a:t>4. </a:t>
            </a:r>
            <a:r>
              <a:rPr lang="ko-KR" altLang="en-US" dirty="0"/>
              <a:t>저금통 램프</a:t>
            </a:r>
          </a:p>
        </p:txBody>
      </p:sp>
      <p:pic>
        <p:nvPicPr>
          <p:cNvPr id="19" name="내용 개체 틀 18">
            <a:extLst>
              <a:ext uri="{FF2B5EF4-FFF2-40B4-BE49-F238E27FC236}">
                <a16:creationId xmlns:a16="http://schemas.microsoft.com/office/drawing/2014/main" id="{2D8DC7B0-CE77-4F76-A956-A32A5997F0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46" y="2445324"/>
            <a:ext cx="2433949" cy="3245266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38200" y="1690688"/>
            <a:ext cx="1253490" cy="450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dirty="0"/>
              <a:t>1.</a:t>
            </a:r>
            <a:r>
              <a:rPr lang="ko-KR" altLang="en-US" sz="2400" dirty="0"/>
              <a:t> </a:t>
            </a:r>
            <a:r>
              <a:rPr lang="en-US" altLang="ko-KR" sz="2400" dirty="0"/>
              <a:t>Input</a:t>
            </a:r>
          </a:p>
        </p:txBody>
      </p:sp>
      <p:sp>
        <p:nvSpPr>
          <p:cNvPr id="10" name="Rectangle 8"/>
          <p:cNvSpPr/>
          <p:nvPr/>
        </p:nvSpPr>
        <p:spPr>
          <a:xfrm>
            <a:off x="5104066" y="1704976"/>
            <a:ext cx="1450983" cy="450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dirty="0"/>
              <a:t>2.</a:t>
            </a:r>
            <a:r>
              <a:rPr lang="ko-KR" altLang="en-US" sz="2400" dirty="0"/>
              <a:t> </a:t>
            </a:r>
            <a:r>
              <a:rPr lang="en-US" altLang="ko-KR" sz="2400" dirty="0"/>
              <a:t>Sensor</a:t>
            </a:r>
          </a:p>
        </p:txBody>
      </p:sp>
      <p:sp>
        <p:nvSpPr>
          <p:cNvPr id="11" name="Rectangle 8"/>
          <p:cNvSpPr/>
          <p:nvPr/>
        </p:nvSpPr>
        <p:spPr>
          <a:xfrm>
            <a:off x="8280898" y="1704976"/>
            <a:ext cx="1144303" cy="450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dirty="0"/>
              <a:t>3.</a:t>
            </a:r>
            <a:r>
              <a:rPr lang="ko-KR" altLang="en-US" sz="2400" dirty="0"/>
              <a:t> 활용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4905436" y="1346662"/>
            <a:ext cx="0" cy="4929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8066439" y="1346662"/>
            <a:ext cx="0" cy="4929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94B1706D-5FB9-4328-B5CF-DA39511121FD}"/>
              </a:ext>
            </a:extLst>
          </p:cNvPr>
          <p:cNvSpPr txBox="1">
            <a:spLocks/>
          </p:cNvSpPr>
          <p:nvPr/>
        </p:nvSpPr>
        <p:spPr>
          <a:xfrm>
            <a:off x="501770" y="722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dirty="0"/>
              <a:t>활용</a:t>
            </a:r>
            <a:r>
              <a:rPr lang="en-US" altLang="ko-KR" dirty="0"/>
              <a:t>5. </a:t>
            </a:r>
            <a:r>
              <a:rPr lang="ko-KR" altLang="en-US" dirty="0" err="1"/>
              <a:t>화풀어주는</a:t>
            </a:r>
            <a:r>
              <a:rPr lang="ko-KR" altLang="en-US" dirty="0"/>
              <a:t> 램프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053724A7-1662-4282-B676-C9297CC6BAFC}"/>
              </a:ext>
            </a:extLst>
          </p:cNvPr>
          <p:cNvSpPr/>
          <p:nvPr/>
        </p:nvSpPr>
        <p:spPr>
          <a:xfrm>
            <a:off x="1011504" y="6094282"/>
            <a:ext cx="3745122" cy="363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dirty="0"/>
              <a:t>바닥 내려치기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21A799E4-F90B-4128-AF87-2C3BA048244D}"/>
              </a:ext>
            </a:extLst>
          </p:cNvPr>
          <p:cNvSpPr/>
          <p:nvPr/>
        </p:nvSpPr>
        <p:spPr>
          <a:xfrm>
            <a:off x="5178708" y="2141220"/>
            <a:ext cx="3657358" cy="3767698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>
              <a:spcBef>
                <a:spcPts val="700"/>
              </a:spcBef>
              <a:buFont typeface="+mj-lt"/>
              <a:buAutoNum type="arabicPeriod"/>
              <a:defRPr/>
            </a:pPr>
            <a:endParaRPr lang="en-US" altLang="ko-KR" dirty="0"/>
          </a:p>
          <a:p>
            <a:pPr marL="342900" indent="-342900">
              <a:spcBef>
                <a:spcPts val="700"/>
              </a:spcBef>
              <a:buFont typeface="+mj-lt"/>
              <a:buAutoNum type="arabicPeriod"/>
              <a:defRPr/>
            </a:pPr>
            <a:r>
              <a:rPr lang="ko-KR" altLang="en-US" dirty="0"/>
              <a:t>진동감지센서</a:t>
            </a:r>
            <a:endParaRPr lang="en-US" altLang="ko-KR" dirty="0"/>
          </a:p>
          <a:p>
            <a:pPr marL="342900" indent="-342900">
              <a:spcBef>
                <a:spcPts val="700"/>
              </a:spcBef>
              <a:buFont typeface="+mj-lt"/>
              <a:buNone/>
              <a:defRPr/>
            </a:pPr>
            <a:endParaRPr lang="en-US" altLang="ko-KR" dirty="0"/>
          </a:p>
          <a:p>
            <a:pPr marL="342900" indent="-342900">
              <a:spcBef>
                <a:spcPts val="700"/>
              </a:spcBef>
              <a:buFont typeface="+mj-lt"/>
              <a:buNone/>
              <a:defRPr/>
            </a:pPr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/>
              <a:t>mic</a:t>
            </a:r>
          </a:p>
          <a:p>
            <a:pPr marL="342900" indent="-342900">
              <a:spcBef>
                <a:spcPts val="700"/>
              </a:spcBef>
              <a:buFont typeface="+mj-lt"/>
              <a:buNone/>
              <a:defRPr/>
            </a:pPr>
            <a:r>
              <a:rPr lang="en-US" altLang="ko-KR" dirty="0"/>
              <a:t> : </a:t>
            </a:r>
            <a:r>
              <a:rPr lang="ko-KR" altLang="en-US" dirty="0"/>
              <a:t>사용자의 답을 듣고 </a:t>
            </a:r>
            <a:endParaRPr lang="en-US" altLang="ko-KR" dirty="0"/>
          </a:p>
          <a:p>
            <a:pPr marL="342900" indent="-342900">
              <a:spcBef>
                <a:spcPts val="700"/>
              </a:spcBef>
              <a:buFont typeface="+mj-lt"/>
              <a:buNone/>
              <a:defRPr/>
            </a:pPr>
            <a:r>
              <a:rPr lang="en-US" altLang="ko-KR" dirty="0"/>
              <a:t>   </a:t>
            </a:r>
            <a:r>
              <a:rPr lang="ko-KR" altLang="en-US" dirty="0"/>
              <a:t>프로그램 실행 </a:t>
            </a:r>
          </a:p>
          <a:p>
            <a:pPr marL="342900" indent="-342900">
              <a:spcBef>
                <a:spcPts val="700"/>
              </a:spcBef>
              <a:buFont typeface="+mj-lt"/>
              <a:buNone/>
              <a:defRPr/>
            </a:pPr>
            <a:endParaRPr lang="en-US" altLang="ko-KR" dirty="0"/>
          </a:p>
          <a:p>
            <a:pPr marL="342900" indent="-342900">
              <a:spcBef>
                <a:spcPts val="700"/>
              </a:spcBef>
              <a:buFont typeface="+mj-lt"/>
              <a:buNone/>
              <a:defRPr/>
            </a:pPr>
            <a:endParaRPr lang="ko-KR" altLang="en-US" dirty="0"/>
          </a:p>
          <a:p>
            <a:pPr marL="342900" indent="-342900">
              <a:buFont typeface="+mj-lt"/>
              <a:buNone/>
              <a:defRPr/>
            </a:pPr>
            <a:endParaRPr lang="ko-KR" alt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None/>
              <a:defRPr/>
            </a:pPr>
            <a:endParaRPr lang="ko-KR" altLang="en-US" dirty="0"/>
          </a:p>
          <a:p>
            <a:pPr marL="342900" indent="-342900">
              <a:buFont typeface="+mj-lt"/>
              <a:buNone/>
              <a:defRPr/>
            </a:pPr>
            <a:endParaRPr lang="ko-KR" altLang="en-US" dirty="0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19F43255-DB68-4D77-9F9E-D28C83D5458F}"/>
              </a:ext>
            </a:extLst>
          </p:cNvPr>
          <p:cNvSpPr/>
          <p:nvPr/>
        </p:nvSpPr>
        <p:spPr>
          <a:xfrm>
            <a:off x="8297177" y="2230523"/>
            <a:ext cx="4887628" cy="230063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>
              <a:buAutoNum type="arabicPeriod"/>
              <a:defRPr/>
            </a:pPr>
            <a:endParaRPr lang="en-US" altLang="ko-KR" dirty="0"/>
          </a:p>
          <a:p>
            <a:pPr marL="342900" indent="-342900">
              <a:spcAft>
                <a:spcPts val="700"/>
              </a:spcAft>
              <a:buNone/>
              <a:defRPr/>
            </a:pPr>
            <a:r>
              <a:rPr lang="ko-KR" altLang="en-US" dirty="0"/>
              <a:t>바닥의 진동</a:t>
            </a:r>
            <a:r>
              <a:rPr lang="ko-KR" altLang="en-US" dirty="0">
                <a:solidFill>
                  <a:schemeClr val="tx1"/>
                </a:solidFill>
              </a:rPr>
              <a:t>을 감지하여 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spcAft>
                <a:spcPts val="700"/>
              </a:spcAft>
              <a:buNone/>
              <a:defRPr/>
            </a:pPr>
            <a:r>
              <a:rPr lang="ko-KR" altLang="en-US" dirty="0">
                <a:solidFill>
                  <a:schemeClr val="tx1"/>
                </a:solidFill>
              </a:rPr>
              <a:t>사용자에게 </a:t>
            </a:r>
            <a:r>
              <a:rPr lang="ko-KR" altLang="en-US" dirty="0" err="1">
                <a:solidFill>
                  <a:schemeClr val="tx1"/>
                </a:solidFill>
              </a:rPr>
              <a:t>화났어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r>
              <a:rPr lang="ko-KR" altLang="en-US" dirty="0">
                <a:solidFill>
                  <a:schemeClr val="tx1"/>
                </a:solidFill>
              </a:rPr>
              <a:t> 질문</a:t>
            </a:r>
          </a:p>
          <a:p>
            <a:pPr marL="342900" indent="-342900">
              <a:spcAft>
                <a:spcPts val="700"/>
              </a:spcAft>
              <a:buNone/>
              <a:defRPr/>
            </a:pPr>
            <a:endParaRPr lang="ko-KR" altLang="en-US" dirty="0">
              <a:solidFill>
                <a:schemeClr val="tx1"/>
              </a:solidFill>
            </a:endParaRPr>
          </a:p>
          <a:p>
            <a:pPr marL="342900" indent="-342900">
              <a:buNone/>
              <a:defRPr/>
            </a:pPr>
            <a:r>
              <a:rPr lang="en-US" altLang="ko-KR" dirty="0">
                <a:solidFill>
                  <a:schemeClr val="tx1"/>
                </a:solidFill>
              </a:rPr>
              <a:t>-&gt;</a:t>
            </a:r>
            <a:r>
              <a:rPr lang="ko-KR" altLang="en-US" dirty="0">
                <a:solidFill>
                  <a:schemeClr val="tx1"/>
                </a:solidFill>
              </a:rPr>
              <a:t> 답변 내용에</a:t>
            </a:r>
            <a:r>
              <a:rPr lang="ko-KR" altLang="en-US" dirty="0"/>
              <a:t> 따라 초콜릿 제공</a:t>
            </a:r>
          </a:p>
          <a:p>
            <a:pPr marL="342900" indent="-342900">
              <a:buNone/>
              <a:defRPr/>
            </a:pPr>
            <a:endParaRPr lang="ko-KR" altLang="en-US" dirty="0"/>
          </a:p>
          <a:p>
            <a:pPr marL="342900" indent="-342900">
              <a:buNone/>
              <a:defRPr/>
            </a:pP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A74EC9F-BE30-431E-87BB-6844F8D79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235" y="2230523"/>
            <a:ext cx="3106417" cy="3703399"/>
          </a:xfrm>
        </p:spPr>
      </p:pic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3A0E6A24-47F7-473F-862B-DC7579D5F043}"/>
              </a:ext>
            </a:extLst>
          </p:cNvPr>
          <p:cNvSpPr/>
          <p:nvPr/>
        </p:nvSpPr>
        <p:spPr>
          <a:xfrm flipH="1">
            <a:off x="92346" y="2795423"/>
            <a:ext cx="1233304" cy="1157914"/>
          </a:xfrm>
          <a:prstGeom prst="wedgeEllipseCallout">
            <a:avLst>
              <a:gd name="adj1" fmla="val -36042"/>
              <a:gd name="adj2" fmla="val 5946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441158-9ADA-43B0-820E-687E825B59D1}"/>
              </a:ext>
            </a:extLst>
          </p:cNvPr>
          <p:cNvSpPr txBox="1"/>
          <p:nvPr/>
        </p:nvSpPr>
        <p:spPr>
          <a:xfrm>
            <a:off x="252342" y="3167108"/>
            <a:ext cx="918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화났어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017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31765" y="2728953"/>
            <a:ext cx="3838332" cy="1656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700"/>
              </a:spcAft>
              <a:defRPr/>
            </a:pPr>
            <a:r>
              <a:rPr lang="ko-KR" altLang="en-US" dirty="0" err="1"/>
              <a:t>심박수</a:t>
            </a:r>
            <a:r>
              <a:rPr lang="ko-KR" altLang="en-US" dirty="0"/>
              <a:t> 맥박 센서</a:t>
            </a:r>
          </a:p>
          <a:p>
            <a:pPr marL="342900" indent="-342900">
              <a:spcAft>
                <a:spcPts val="700"/>
              </a:spcAft>
              <a:buFont typeface="+mj-lt"/>
              <a:buNone/>
              <a:defRPr/>
            </a:pP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접촉한 사용자의 맥박수 측정</a:t>
            </a:r>
          </a:p>
          <a:p>
            <a:pPr marL="342900" indent="-342900">
              <a:buFont typeface="+mj-lt"/>
              <a:buNone/>
              <a:defRPr/>
            </a:pPr>
            <a:endParaRPr lang="ko-KR" altLang="en-US" dirty="0"/>
          </a:p>
          <a:p>
            <a:pPr marL="342900" indent="-342900">
              <a:buFont typeface="+mj-lt"/>
              <a:buNone/>
              <a:defRPr/>
            </a:pPr>
            <a:endParaRPr lang="ko-KR" altLang="en-US" dirty="0"/>
          </a:p>
          <a:p>
            <a:pPr marL="342900" indent="-342900">
              <a:buFont typeface="+mj-lt"/>
              <a:buNone/>
              <a:defRPr/>
            </a:pPr>
            <a:endParaRPr lang="en-US" altLang="ko-KR" dirty="0"/>
          </a:p>
        </p:txBody>
      </p:sp>
      <p:sp>
        <p:nvSpPr>
          <p:cNvPr id="6" name="Rectangle 5"/>
          <p:cNvSpPr/>
          <p:nvPr/>
        </p:nvSpPr>
        <p:spPr>
          <a:xfrm>
            <a:off x="8232480" y="2119954"/>
            <a:ext cx="273825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  <a:defRPr/>
            </a:pPr>
            <a:endParaRPr lang="en-US" altLang="ko-KR" dirty="0"/>
          </a:p>
          <a:p>
            <a:pPr marL="342900" indent="-342900">
              <a:buAutoNum type="arabicPeriod"/>
              <a:defRPr/>
            </a:pPr>
            <a:endParaRPr lang="ko-KR" altLang="en-US" dirty="0"/>
          </a:p>
          <a:p>
            <a:pPr>
              <a:defRPr/>
            </a:pPr>
            <a:r>
              <a:rPr lang="ko-KR" altLang="en-US" dirty="0"/>
              <a:t>사용자의 맥박수 측정</a:t>
            </a:r>
            <a:r>
              <a:rPr lang="en-US" altLang="ko-KR" dirty="0"/>
              <a:t> </a:t>
            </a:r>
            <a:r>
              <a:rPr lang="ko-KR" altLang="en-US" dirty="0"/>
              <a:t>후</a:t>
            </a: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건강상태 안내</a:t>
            </a:r>
            <a:endParaRPr lang="en-US" altLang="ko-KR" dirty="0"/>
          </a:p>
        </p:txBody>
      </p:sp>
      <p:sp>
        <p:nvSpPr>
          <p:cNvPr id="8" name="Rectangle 7"/>
          <p:cNvSpPr/>
          <p:nvPr/>
        </p:nvSpPr>
        <p:spPr>
          <a:xfrm>
            <a:off x="770927" y="5352779"/>
            <a:ext cx="250741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dirty="0"/>
          </a:p>
          <a:p>
            <a:pPr lvl="0">
              <a:defRPr/>
            </a:pPr>
            <a:endParaRPr lang="ko-KR" altLang="en-US" dirty="0"/>
          </a:p>
          <a:p>
            <a:pPr lvl="0">
              <a:defRPr/>
            </a:pPr>
            <a:r>
              <a:rPr lang="ko-KR" altLang="en-US" dirty="0"/>
              <a:t>램프에 손목 대고 있기</a:t>
            </a:r>
          </a:p>
        </p:txBody>
      </p:sp>
      <p:sp>
        <p:nvSpPr>
          <p:cNvPr id="9" name="Rectangle 8"/>
          <p:cNvSpPr/>
          <p:nvPr/>
        </p:nvSpPr>
        <p:spPr>
          <a:xfrm>
            <a:off x="576201" y="1673305"/>
            <a:ext cx="1329690" cy="450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dirty="0"/>
              <a:t>1.</a:t>
            </a:r>
            <a:r>
              <a:rPr lang="ko-KR" altLang="en-US" sz="2400" dirty="0"/>
              <a:t> </a:t>
            </a:r>
            <a:r>
              <a:rPr lang="en-US" altLang="ko-KR" sz="2400" dirty="0"/>
              <a:t>Input|</a:t>
            </a:r>
          </a:p>
        </p:txBody>
      </p:sp>
      <p:sp>
        <p:nvSpPr>
          <p:cNvPr id="10" name="Rectangle 8"/>
          <p:cNvSpPr/>
          <p:nvPr/>
        </p:nvSpPr>
        <p:spPr>
          <a:xfrm>
            <a:off x="4001756" y="1690688"/>
            <a:ext cx="1455106" cy="450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dirty="0"/>
              <a:t>2.</a:t>
            </a:r>
            <a:r>
              <a:rPr lang="ko-KR" altLang="en-US" sz="2400" dirty="0"/>
              <a:t> </a:t>
            </a:r>
            <a:r>
              <a:rPr lang="en-US" altLang="ko-KR" sz="2400" dirty="0"/>
              <a:t>Sensor</a:t>
            </a:r>
          </a:p>
        </p:txBody>
      </p:sp>
      <p:sp>
        <p:nvSpPr>
          <p:cNvPr id="11" name="Rectangle 8"/>
          <p:cNvSpPr/>
          <p:nvPr/>
        </p:nvSpPr>
        <p:spPr>
          <a:xfrm>
            <a:off x="7996969" y="1669422"/>
            <a:ext cx="1144304" cy="450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dirty="0"/>
              <a:t>3. </a:t>
            </a:r>
            <a:r>
              <a:rPr lang="ko-KR" altLang="en-US" sz="2400" dirty="0"/>
              <a:t>활용</a:t>
            </a:r>
            <a:endParaRPr lang="en-US" altLang="ko-KR" sz="2400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3741307" y="1346662"/>
            <a:ext cx="0" cy="4929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7870097" y="1346662"/>
            <a:ext cx="0" cy="4929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540ACBB8-8E74-44AE-9C42-072EE9982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770" y="47059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 dirty="0"/>
              <a:t>활용</a:t>
            </a:r>
            <a:r>
              <a:rPr lang="en-US" altLang="ko-KR" dirty="0"/>
              <a:t>6. </a:t>
            </a:r>
            <a:r>
              <a:rPr lang="ko-KR" altLang="en-US" dirty="0"/>
              <a:t>헬스케어 램프</a:t>
            </a:r>
          </a:p>
        </p:txBody>
      </p:sp>
      <p:pic>
        <p:nvPicPr>
          <p:cNvPr id="18" name="내용 개체 틀 17">
            <a:extLst>
              <a:ext uri="{FF2B5EF4-FFF2-40B4-BE49-F238E27FC236}">
                <a16:creationId xmlns:a16="http://schemas.microsoft.com/office/drawing/2014/main" id="{078943CB-A15C-41B9-8B7A-8A3BA8D1BE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32" y="2459286"/>
            <a:ext cx="2399475" cy="3199301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725875" y="1254188"/>
            <a:ext cx="1253490" cy="450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dirty="0"/>
              <a:t>1.</a:t>
            </a:r>
            <a:r>
              <a:rPr lang="ko-KR" altLang="en-US" sz="2400" dirty="0"/>
              <a:t> </a:t>
            </a:r>
            <a:r>
              <a:rPr lang="en-US" altLang="ko-KR" sz="2400" dirty="0"/>
              <a:t>Input</a:t>
            </a:r>
          </a:p>
        </p:txBody>
      </p:sp>
      <p:sp>
        <p:nvSpPr>
          <p:cNvPr id="10" name="Rectangle 8"/>
          <p:cNvSpPr/>
          <p:nvPr/>
        </p:nvSpPr>
        <p:spPr>
          <a:xfrm>
            <a:off x="5197574" y="1254188"/>
            <a:ext cx="1450983" cy="450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dirty="0"/>
              <a:t>2.</a:t>
            </a:r>
            <a:r>
              <a:rPr lang="ko-KR" altLang="en-US" sz="2400" dirty="0"/>
              <a:t> </a:t>
            </a:r>
            <a:r>
              <a:rPr lang="en-US" altLang="ko-KR" sz="2400" dirty="0"/>
              <a:t>Sensor</a:t>
            </a:r>
          </a:p>
        </p:txBody>
      </p:sp>
      <p:sp>
        <p:nvSpPr>
          <p:cNvPr id="11" name="Rectangle 8"/>
          <p:cNvSpPr/>
          <p:nvPr/>
        </p:nvSpPr>
        <p:spPr>
          <a:xfrm>
            <a:off x="8706574" y="1260635"/>
            <a:ext cx="1144303" cy="450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dirty="0"/>
              <a:t>3.</a:t>
            </a:r>
            <a:r>
              <a:rPr lang="ko-KR" altLang="en-US" sz="2400" dirty="0"/>
              <a:t> 활용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4718414" y="1167449"/>
            <a:ext cx="0" cy="4929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8509460" y="1041864"/>
            <a:ext cx="0" cy="4929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>
            <a:extLst>
              <a:ext uri="{FF2B5EF4-FFF2-40B4-BE49-F238E27FC236}">
                <a16:creationId xmlns:a16="http://schemas.microsoft.com/office/drawing/2014/main" id="{94B1706D-5FB9-4328-B5CF-DA39511121FD}"/>
              </a:ext>
            </a:extLst>
          </p:cNvPr>
          <p:cNvSpPr txBox="1">
            <a:spLocks/>
          </p:cNvSpPr>
          <p:nvPr/>
        </p:nvSpPr>
        <p:spPr>
          <a:xfrm>
            <a:off x="501770" y="722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dirty="0"/>
              <a:t>활용</a:t>
            </a:r>
            <a:r>
              <a:rPr lang="en-US" altLang="ko-KR" dirty="0"/>
              <a:t>7. </a:t>
            </a:r>
            <a:r>
              <a:rPr lang="ko-KR" altLang="en-US" dirty="0" err="1"/>
              <a:t>잘자</a:t>
            </a:r>
            <a:r>
              <a:rPr lang="ko-KR" altLang="en-US" dirty="0"/>
              <a:t> 램프</a:t>
            </a: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05332F21-47BA-4FE9-8EEC-246EBA24702E}"/>
              </a:ext>
            </a:extLst>
          </p:cNvPr>
          <p:cNvSpPr/>
          <p:nvPr/>
        </p:nvSpPr>
        <p:spPr>
          <a:xfrm>
            <a:off x="1107950" y="5834548"/>
            <a:ext cx="2723412" cy="639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dirty="0"/>
          </a:p>
          <a:p>
            <a:pPr lvl="0">
              <a:defRPr/>
            </a:pPr>
            <a:r>
              <a:rPr lang="ko-KR" altLang="en-US" dirty="0"/>
              <a:t>램프 뚜껑을 열거나 닫기</a:t>
            </a: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4F698088-ABC0-48CB-A36C-F01A107E2D9D}"/>
              </a:ext>
            </a:extLst>
          </p:cNvPr>
          <p:cNvSpPr/>
          <p:nvPr/>
        </p:nvSpPr>
        <p:spPr>
          <a:xfrm>
            <a:off x="5088806" y="1944677"/>
            <a:ext cx="383833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/>
              <a:t>    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뚜껑과 그에 맞물리는 부분에 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조도센서를 설치</a:t>
            </a:r>
            <a:r>
              <a:rPr lang="en-US" altLang="ko-KR" dirty="0"/>
              <a:t>,</a:t>
            </a:r>
          </a:p>
          <a:p>
            <a:pPr>
              <a:defRPr/>
            </a:pPr>
            <a:r>
              <a:rPr lang="ko-KR" altLang="en-US" dirty="0"/>
              <a:t>닿으면</a:t>
            </a:r>
            <a:r>
              <a:rPr lang="en-US" altLang="ko-KR" dirty="0"/>
              <a:t> </a:t>
            </a:r>
          </a:p>
          <a:p>
            <a:pPr>
              <a:defRPr/>
            </a:pPr>
            <a:r>
              <a:rPr lang="ko-KR" altLang="en-US" dirty="0"/>
              <a:t>조명 </a:t>
            </a:r>
            <a:r>
              <a:rPr lang="en-US" altLang="ko-KR" dirty="0"/>
              <a:t>off / </a:t>
            </a:r>
            <a:r>
              <a:rPr lang="ko-KR" altLang="en-US" dirty="0"/>
              <a:t>닿지 않으면 </a:t>
            </a:r>
            <a:r>
              <a:rPr lang="en-US" altLang="ko-KR" dirty="0"/>
              <a:t>on</a:t>
            </a:r>
          </a:p>
          <a:p>
            <a:pPr marL="342900" indent="-342900">
              <a:buFont typeface="+mj-lt"/>
              <a:buNone/>
              <a:defRPr/>
            </a:pPr>
            <a:endParaRPr lang="en-US" altLang="ko-KR" dirty="0"/>
          </a:p>
          <a:p>
            <a:pPr marL="342900" indent="-342900">
              <a:buFont typeface="+mj-lt"/>
              <a:buNone/>
              <a:defRPr/>
            </a:pPr>
            <a:endParaRPr lang="en-US" altLang="ko-KR" dirty="0"/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BC5E67A0-0936-473C-86EF-4938723C7A4C}"/>
              </a:ext>
            </a:extLst>
          </p:cNvPr>
          <p:cNvSpPr/>
          <p:nvPr/>
        </p:nvSpPr>
        <p:spPr>
          <a:xfrm>
            <a:off x="8927138" y="1944677"/>
            <a:ext cx="2534953" cy="6343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None/>
              <a:defRPr/>
            </a:pPr>
            <a:r>
              <a:rPr lang="ko-KR" altLang="en-US" dirty="0"/>
              <a:t>뚜껑이 열리면 조명 </a:t>
            </a:r>
            <a:r>
              <a:rPr lang="en-US" altLang="ko-KR" dirty="0"/>
              <a:t>on</a:t>
            </a:r>
          </a:p>
          <a:p>
            <a:pPr marL="342900" indent="-342900">
              <a:buNone/>
              <a:defRPr/>
            </a:pPr>
            <a:r>
              <a:rPr lang="ko-KR" altLang="en-US" dirty="0"/>
              <a:t>닫으면 조명 </a:t>
            </a:r>
            <a:r>
              <a:rPr lang="en-US" altLang="ko-KR" dirty="0"/>
              <a:t>off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F8C028-BCF0-4625-AEF5-5DE72C73F2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90" y="2043165"/>
            <a:ext cx="2829658" cy="37728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13BC39-5C7B-4992-973C-FBDEDF448B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138" y="2812571"/>
            <a:ext cx="2869216" cy="382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25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453</Words>
  <Application>Microsoft Office PowerPoint</Application>
  <PresentationFormat>와이드스크린</PresentationFormat>
  <Paragraphs>135</Paragraphs>
  <Slides>8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맑은 고딕</vt:lpstr>
      <vt:lpstr>Arial</vt:lpstr>
      <vt:lpstr>Calibri</vt:lpstr>
      <vt:lpstr>Office 테마</vt:lpstr>
      <vt:lpstr>램프와 센서 활용</vt:lpstr>
      <vt:lpstr>PowerPoint 프레젠테이션</vt:lpstr>
      <vt:lpstr>PowerPoint 프레젠테이션</vt:lpstr>
      <vt:lpstr>활용3. 쾌적한 실내환경 유지 램프</vt:lpstr>
      <vt:lpstr>PowerPoint 프레젠테이션</vt:lpstr>
      <vt:lpstr>PowerPoint 프레젠테이션</vt:lpstr>
      <vt:lpstr>활용6. 헬스케어 램프</vt:lpstr>
      <vt:lpstr>PowerPoint 프레젠테이션</vt:lpstr>
    </vt:vector>
  </TitlesOfParts>
  <Manager/>
  <Company> 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Seung-Chan Kim</dc:creator>
  <cp:lastModifiedBy>A</cp:lastModifiedBy>
  <cp:revision>206</cp:revision>
  <dcterms:created xsi:type="dcterms:W3CDTF">2017-05-10T17:23:09Z</dcterms:created>
  <dcterms:modified xsi:type="dcterms:W3CDTF">2019-05-17T13:18:59Z</dcterms:modified>
  <cp:version>0906.0100.01</cp:version>
</cp:coreProperties>
</file>